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ko-KR"/>
    </a:defPPr>
    <a:lvl1pPr marL="0" indent="0" algn="l" defTabSz="914400">
      <a:buNone/>
      <a:defRPr lang="ko-KR" sz="1800" baseline="0" smtClean="0">
        <a:solidFill>
          <a:srgbClr val="000000"/>
        </a:solidFill>
        <a:latin typeface="굴림"/>
        <a:ea typeface="굴림"/>
      </a:defRPr>
    </a:lvl1pPr>
    <a:lvl2pPr marL="457200" lvl="1" indent="0" defTabSz="914400">
      <a:defRPr lang="ko-KR" smtClean="0"/>
    </a:lvl2pPr>
    <a:lvl3pPr marL="914400" lvl="2" indent="0" defTabSz="914400">
      <a:defRPr lang="ko-KR" smtClean="0"/>
    </a:lvl3pPr>
    <a:lvl4pPr marL="1371600" lvl="3" indent="0" defTabSz="914400">
      <a:defRPr lang="ko-KR" smtClean="0"/>
    </a:lvl4pPr>
    <a:lvl5pPr marL="1828800" lvl="4" indent="0" defTabSz="914400">
      <a:defRPr lang="ko-KR" smtClean="0"/>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153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2" name="Footer Placeholder 1"/>
          <p:cNvSpPr>
            <a:spLocks noGrp="1"/>
          </p:cNvSpPr>
          <p:nvPr>
            <p:ph type="ftr" sz="quarter" idx="11"/>
          </p:nvPr>
        </p:nvSpPr>
        <p:spPr/>
        <p:txBody>
          <a:bodyPr/>
          <a:lstStyle/>
          <a:p>
            <a:endParaRPr lang="ko-KR" altLang="en-US"/>
          </a:p>
        </p:txBody>
      </p:sp>
      <p:sp>
        <p:nvSpPr>
          <p:cNvPr id="15" name="Slide Number Placeholder 14"/>
          <p:cNvSpPr>
            <a:spLocks noGrp="1"/>
          </p:cNvSpPr>
          <p:nvPr>
            <p:ph type="sldNum" sz="quarter" idx="12"/>
          </p:nvPr>
        </p:nvSpPr>
        <p:spPr>
          <a:xfrm>
            <a:off x="8229600" y="6473952"/>
            <a:ext cx="758952" cy="246888"/>
          </a:xfrm>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19" name="Footer Placeholder 18"/>
          <p:cNvSpPr>
            <a:spLocks noGrp="1"/>
          </p:cNvSpPr>
          <p:nvPr>
            <p:ph type="ftr" sz="quarter" idx="11"/>
          </p:nvPr>
        </p:nvSpPr>
        <p:spPr>
          <a:xfrm>
            <a:off x="3581400" y="76200"/>
            <a:ext cx="2895600" cy="288925"/>
          </a:xfrm>
        </p:spPr>
        <p:txBody>
          <a:bodyPr/>
          <a:lstStyle/>
          <a:p>
            <a:endParaRPr lang="ko-KR" altLang="en-US"/>
          </a:p>
        </p:txBody>
      </p:sp>
      <p:sp>
        <p:nvSpPr>
          <p:cNvPr id="16" name="Slide Number Placeholder 15"/>
          <p:cNvSpPr>
            <a:spLocks noGrp="1"/>
          </p:cNvSpPr>
          <p:nvPr>
            <p:ph type="sldNum" sz="quarter" idx="12"/>
          </p:nvPr>
        </p:nvSpPr>
        <p:spPr>
          <a:xfrm>
            <a:off x="8229600" y="6473952"/>
            <a:ext cx="758952" cy="246888"/>
          </a:xfrm>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11" name="Footer Placeholder 10"/>
          <p:cNvSpPr>
            <a:spLocks noGrp="1"/>
          </p:cNvSpPr>
          <p:nvPr>
            <p:ph type="ftr" sz="quarter" idx="11"/>
          </p:nvPr>
        </p:nvSpPr>
        <p:spPr/>
        <p:txBody>
          <a:bodyPr/>
          <a:lstStyle/>
          <a:p>
            <a:endParaRPr lang="ko-KR" altLang="en-US"/>
          </a:p>
        </p:txBody>
      </p:sp>
      <p:sp>
        <p:nvSpPr>
          <p:cNvPr id="16" name="Slide Number Placeholder 15"/>
          <p:cNvSpPr>
            <a:spLocks noGrp="1"/>
          </p:cNvSpPr>
          <p:nvPr>
            <p:ph type="sldNum" sz="quarter" idx="12"/>
          </p:nvPr>
        </p:nvSpPr>
        <p:spPr/>
        <p:txBody>
          <a:bodyPr/>
          <a:lstStyle/>
          <a:p>
            <a:fld id="{0A2ECFA0-BEA7-45D1-BB8F-060EF80CCB2E}" type="slidenum">
              <a:rPr lang="ko-KR" altLang="en-US" smtClean="0"/>
              <a:pPr/>
              <a:t>‹#›</a:t>
            </a:fld>
            <a:endParaRPr lang="ko-KR" alt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10" name="Footer Placeholder 9"/>
          <p:cNvSpPr>
            <a:spLocks noGrp="1"/>
          </p:cNvSpPr>
          <p:nvPr>
            <p:ph type="ftr" sz="quarter" idx="11"/>
          </p:nvPr>
        </p:nvSpPr>
        <p:spPr/>
        <p:txBody>
          <a:bodyPr/>
          <a:lstStyle/>
          <a:p>
            <a:endParaRPr lang="ko-KR" altLang="en-US"/>
          </a:p>
        </p:txBody>
      </p:sp>
      <p:sp>
        <p:nvSpPr>
          <p:cNvPr id="31" name="Slide Number Placeholder 30"/>
          <p:cNvSpPr>
            <a:spLocks noGrp="1"/>
          </p:cNvSpPr>
          <p:nvPr>
            <p:ph type="sldNum" sz="quarter" idx="12"/>
          </p:nvPr>
        </p:nvSpPr>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a:xfrm>
            <a:off x="8229600" y="6477000"/>
            <a:ext cx="762000" cy="246888"/>
          </a:xfrm>
        </p:spPr>
        <p:txBody>
          <a:bodyPr/>
          <a:lstStyle/>
          <a:p>
            <a:fld id="{0A2ECFA0-BEA7-45D1-BB8F-060EF80CCB2E}" type="slidenum">
              <a:rPr lang="ko-KR" altLang="en-US" smtClean="0"/>
              <a:pPr/>
              <a:t>‹#›</a:t>
            </a:fld>
            <a:endParaRPr lang="ko-KR" alt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21" name="Footer Placeholder 20"/>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24" name="Footer Placeholder 23"/>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0A2ECFA0-BEA7-45D1-BB8F-060EF80CCB2E}"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5C1A2B81-1DA3-497E-83CD-70D401AD2C06}" type="datetimeFigureOut">
              <a:rPr lang="ko-KR" altLang="en-US" smtClean="0"/>
              <a:pPr/>
              <a:t>2014-08-27</a:t>
            </a:fld>
            <a:endParaRPr lang="ko-KR" altLang="en-US"/>
          </a:p>
        </p:txBody>
      </p:sp>
      <p:sp>
        <p:nvSpPr>
          <p:cNvPr id="29" name="Footer Placeholder 28"/>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9CD56DC7-0AF8-4C3E-9120-C82FF52A6C0B}"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E2A0640-D55D-49AB-BE71-95CE015E007B}" type="datetimeFigureOut">
              <a:rPr lang="ko-KR" altLang="en-US" smtClean="0"/>
              <a:pPr/>
              <a:t>2014-08-27</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31" name="Slide Number Placeholder 30"/>
          <p:cNvSpPr>
            <a:spLocks noGrp="1"/>
          </p:cNvSpPr>
          <p:nvPr>
            <p:ph type="sldNum" sz="quarter" idx="12"/>
          </p:nvPr>
        </p:nvSpPr>
        <p:spPr/>
        <p:txBody>
          <a:bodyPr/>
          <a:lstStyle/>
          <a:p>
            <a:fld id="{0A2ECFA0-BEA7-45D1-BB8F-060EF80CCB2E}" type="slidenum">
              <a:rPr lang="ko-KR" altLang="en-US" smtClean="0"/>
              <a:pPr/>
              <a:t>‹#›</a:t>
            </a:fld>
            <a:endParaRPr lang="ko-KR" alt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C1A2B81-1DA3-497E-83CD-70D401AD2C06}" type="datetimeFigureOut">
              <a:rPr lang="ko-KR" altLang="en-US" smtClean="0"/>
              <a:pPr/>
              <a:t>2014-08-27</a:t>
            </a:fld>
            <a:endParaRPr lang="ko-KR" alt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ko-KR" alt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CD56DC7-0AF8-4C3E-9120-C82FF52A6C0B}" type="slidenum">
              <a:rPr lang="ko-KR" altLang="en-US" smtClean="0"/>
              <a:pPr/>
              <a:t>‹#›</a:t>
            </a:fld>
            <a:endParaRPr lang="ko-KR" alt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Clinical on Case study method</a:t>
            </a:r>
            <a:endParaRPr lang="ko-KR" altLang="en-US" sz="4400" dirty="0" smtClean="0">
              <a:latin typeface="Times New Roman" charset="0"/>
            </a:endParaRPr>
          </a:p>
        </p:txBody>
      </p:sp>
      <p:sp>
        <p:nvSpPr>
          <p:cNvPr id="2" name="Rect 3"/>
          <p:cNvSpPr>
            <a:spLocks noGrp="1" noChangeArrowheads="1"/>
          </p:cNvSpPr>
          <p:nvPr>
            <p:ph type="body" idx="4294967295"/>
          </p:nvPr>
        </p:nvSpPr>
        <p:spPr>
          <a:xfrm>
            <a:off x="500034" y="1643050"/>
            <a:ext cx="8243887" cy="4533900"/>
          </a:xfrm>
          <a:prstGeom prst="rect">
            <a:avLst/>
          </a:prstGeom>
          <a:noFill/>
          <a:ln w="0" cap="flat" cmpd="sng">
            <a:noFill/>
            <a:prstDash/>
          </a:ln>
        </p:spPr>
        <p:txBody>
          <a:bodyPr wrap="square" lIns="91440" tIns="45720" rIns="91440" bIns="45720" anchor="t"/>
          <a:lstStyle/>
          <a:p>
            <a:pPr marL="0" indent="0" algn="just" defTabSz="508000">
              <a:lnSpc>
                <a:spcPct val="104000"/>
              </a:lnSpc>
              <a:spcBef>
                <a:spcPts val="0"/>
              </a:spcBef>
              <a:spcAft>
                <a:spcPts val="0"/>
              </a:spcAft>
              <a:buFontTx/>
              <a:buNone/>
            </a:pPr>
            <a:r>
              <a:rPr lang="en-US" altLang="ko-KR" sz="3200" dirty="0" smtClean="0">
                <a:solidFill>
                  <a:srgbClr val="000000"/>
                </a:solidFill>
                <a:latin typeface="Times New Roman" charset="0"/>
              </a:rPr>
              <a:t>The case study method is defined as an indepth study which is concerned with pertinent aspects of a particular case, unit, situation or behavior.</a:t>
            </a:r>
            <a:endParaRPr lang="ko-KR" altLang="en-US" sz="3200" dirty="0" smtClean="0">
              <a:latin typeface="Times New Roman" charset="0"/>
            </a:endParaRPr>
          </a:p>
          <a:p>
            <a:pPr marL="0" indent="0" algn="just" defTabSz="508000">
              <a:lnSpc>
                <a:spcPct val="104000"/>
              </a:lnSpc>
              <a:spcBef>
                <a:spcPts val="0"/>
              </a:spcBef>
              <a:spcAft>
                <a:spcPts val="0"/>
              </a:spcAft>
              <a:buFontTx/>
              <a:buNone/>
            </a:pPr>
            <a:r>
              <a:rPr lang="en-US" altLang="ko-KR" sz="3200" dirty="0" smtClean="0">
                <a:solidFill>
                  <a:srgbClr val="000000"/>
                </a:solidFill>
                <a:latin typeface="Times New Roman" charset="0"/>
              </a:rPr>
              <a:t>This method is used for detection or diagnosis and treatment of behavioural problems, adjustment, and other allied problems of the child.</a:t>
            </a:r>
            <a:endParaRPr lang="ko-KR" altLang="en-US" sz="3200" dirty="0" smtClean="0">
              <a:latin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Limitation's of Experimental method</a:t>
            </a:r>
            <a:endParaRPr lang="ko-KR" altLang="en-US" sz="4400" dirty="0" smtClean="0">
              <a:latin typeface="Times New Roman" charset="0"/>
            </a:endParaRPr>
          </a:p>
        </p:txBody>
      </p:sp>
      <p:sp>
        <p:nvSpPr>
          <p:cNvPr id="17" name="Rect 3"/>
          <p:cNvSpPr>
            <a:spLocks noGrp="1" noChangeArrowheads="1"/>
          </p:cNvSpPr>
          <p:nvPr>
            <p:ph type="body" idx="4294967295"/>
          </p:nvPr>
        </p:nvSpPr>
        <p:spPr>
          <a:xfrm>
            <a:off x="571472" y="1714488"/>
            <a:ext cx="8243887" cy="4533900"/>
          </a:xfrm>
          <a:prstGeom prst="rect">
            <a:avLst/>
          </a:prstGeom>
          <a:noFill/>
          <a:ln w="0" cap="flat" cmpd="sng">
            <a:noFill/>
            <a:prstDash/>
          </a:ln>
        </p:spPr>
        <p:txBody>
          <a:bodyPr wrap="square" lIns="91440" tIns="45720" rIns="91440" bIns="45720" anchor="t">
            <a:normAutofit lnSpcReduction="10000"/>
          </a:bodyPr>
          <a:lstStyle/>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1. It is a rigid, rigorous and difficult method of study.</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2. It is time consuming and costly method.</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3. The scope of this method is narrow and limited in terms of psychological problems</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4. Controlling dependent and independent variables are quite difficult. Besides, well equipped laboratory, tools, instruments and other facilities may not be available in educational institutions.</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5. Intervening variables such as noise, disturbances from outside, motivation, socio-economic status, may inference the dependent variable.</a:t>
            </a:r>
            <a:endParaRPr lang="ko-KR" altLang="en-US" sz="2700" dirty="0" smtClean="0">
              <a:latin typeface="Times New Roman"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Steps of clinical or case study method</a:t>
            </a:r>
            <a:endParaRPr lang="ko-KR" altLang="en-US" sz="4400" dirty="0" smtClean="0">
              <a:latin typeface="Times New Roman" charset="0"/>
            </a:endParaRPr>
          </a:p>
        </p:txBody>
      </p:sp>
      <p:sp>
        <p:nvSpPr>
          <p:cNvPr id="4" name="Rect 3"/>
          <p:cNvSpPr>
            <a:spLocks noGrp="1" noChangeArrowheads="1"/>
          </p:cNvSpPr>
          <p:nvPr>
            <p:ph type="body" idx="4294967295"/>
          </p:nvPr>
        </p:nvSpPr>
        <p:spPr>
          <a:xfrm>
            <a:off x="500034" y="1643050"/>
            <a:ext cx="8243887" cy="4533900"/>
          </a:xfrm>
          <a:prstGeom prst="rect">
            <a:avLst/>
          </a:prstGeom>
          <a:noFill/>
          <a:ln w="0" cap="flat" cmpd="sng">
            <a:noFill/>
            <a:prstDash/>
          </a:ln>
        </p:spPr>
        <p:txBody>
          <a:bodyPr wrap="square" lIns="91440" tIns="45720" rIns="91440" bIns="45720" anchor="t">
            <a:normAutofit lnSpcReduction="10000"/>
          </a:bodyPr>
          <a:lstStyle/>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l. Determination of the status of the case / Preliminary information .</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2. Collection of Data regarding the case.</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a) Case history: family background, school life, relationship with family and friends etc.</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b) Present condition: health, intelligence, anxiety</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attitude, interest, achievements etc.</a:t>
            </a:r>
            <a:endParaRPr lang="ko-KR" altLang="en-US" sz="2700" dirty="0" smtClean="0">
              <a:latin typeface="Times New Roman" charset="0"/>
            </a:endParaRPr>
          </a:p>
          <a:p>
            <a:pPr marL="0" indent="0" algn="just" defTabSz="508000">
              <a:lnSpc>
                <a:spcPct val="104000"/>
              </a:lnSpc>
              <a:spcBef>
                <a:spcPts val="0"/>
              </a:spcBef>
              <a:spcAft>
                <a:spcPts val="0"/>
              </a:spcAft>
              <a:buFontTx/>
              <a:buNone/>
            </a:pPr>
            <a:r>
              <a:rPr lang="en-US" altLang="ko-KR" sz="2700" dirty="0" smtClean="0">
                <a:solidFill>
                  <a:srgbClr val="000000"/>
                </a:solidFill>
                <a:latin typeface="Times New Roman" charset="0"/>
              </a:rPr>
              <a:t>c) Development case studies: through longitudinal approach( studying the subject year after year)or cross-sectional approach ( studying a particular behaviour through different subjects of the same age group)</a:t>
            </a:r>
            <a:endParaRPr lang="ko-KR" altLang="en-US" sz="2700" dirty="0" smtClean="0">
              <a:latin typeface="Times New Roman"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 3"/>
          <p:cNvSpPr>
            <a:spLocks noGrp="1" noChangeArrowheads="1"/>
          </p:cNvSpPr>
          <p:nvPr>
            <p:ph type="body" idx="4294967295"/>
          </p:nvPr>
        </p:nvSpPr>
        <p:spPr>
          <a:xfrm>
            <a:off x="428596" y="642918"/>
            <a:ext cx="8243887" cy="5862637"/>
          </a:xfrm>
          <a:prstGeom prst="rect">
            <a:avLst/>
          </a:prstGeom>
          <a:noFill/>
          <a:ln w="28575" cap="flat" cmpd="sng">
            <a:solidFill>
              <a:srgbClr val="496800">
                <a:alpha val="100000"/>
              </a:srgbClr>
            </a:solidFill>
            <a:prstDash val="solid"/>
          </a:ln>
        </p:spPr>
        <p:txBody>
          <a:bodyPr wrap="square" lIns="91440" tIns="45720" rIns="91440" bIns="45720" anchor="t">
            <a:normAutofit lnSpcReduction="10000"/>
          </a:bodyPr>
          <a:lstStyle/>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3. Objective analysis and interpretation of Data:</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Here the causes, factors and forces responsible for the problems Or case unden study are identified and careful inerpretations are made.</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4. Writing a draft report: A draft report containing the remedial measures is written on the basis of interpretation.</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5. Writing the final report about the case: The person studying the case has to write the final report which cover a comprehensive description about the nature of the case, causal factors and remedial measures suggested.</a:t>
            </a:r>
            <a:endParaRPr lang="ko-KR" altLang="en-US" sz="3200" dirty="0" smtClean="0">
              <a:latin typeface="Times New Roman"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Merits of clinical method</a:t>
            </a:r>
            <a:endParaRPr lang="ko-KR" altLang="en-US" sz="4400" dirty="0" smtClean="0">
              <a:latin typeface="Times New Roman" charset="0"/>
            </a:endParaRPr>
          </a:p>
        </p:txBody>
      </p:sp>
      <p:sp>
        <p:nvSpPr>
          <p:cNvPr id="7" name="Rect 3"/>
          <p:cNvSpPr>
            <a:spLocks noGrp="1" noChangeArrowheads="1"/>
          </p:cNvSpPr>
          <p:nvPr>
            <p:ph type="body" idx="4294967295"/>
          </p:nvPr>
        </p:nvSpPr>
        <p:spPr>
          <a:xfrm>
            <a:off x="571472" y="1643050"/>
            <a:ext cx="8243887" cy="4533900"/>
          </a:xfrm>
          <a:prstGeom prst="rect">
            <a:avLst/>
          </a:prstGeom>
          <a:noFill/>
          <a:ln w="0" cap="flat" cmpd="sng">
            <a:noFill/>
            <a:prstDash/>
          </a:ln>
        </p:spPr>
        <p:txBody>
          <a:bodyPr wrap="square" lIns="91440" tIns="45720" rIns="91440" bIns="45720" anchor="t"/>
          <a:lstStyle/>
          <a:p>
            <a:pPr marL="0" indent="0" algn="l" defTabSz="508000">
              <a:lnSpc>
                <a:spcPct val="104000"/>
              </a:lnSpc>
              <a:spcBef>
                <a:spcPts val="0"/>
              </a:spcBef>
              <a:spcAft>
                <a:spcPts val="0"/>
              </a:spcAft>
              <a:buFontTx/>
              <a:buNone/>
            </a:pPr>
            <a:r>
              <a:rPr lang="en-US" altLang="ko-KR" sz="2700" dirty="0" smtClean="0">
                <a:solidFill>
                  <a:srgbClr val="000000"/>
                </a:solidFill>
                <a:latin typeface="Times New Roman" charset="0"/>
              </a:rPr>
              <a:t>1. An indepth study can be possible using this method as it studies the whole case in relation to the environment.</a:t>
            </a:r>
            <a:endParaRPr lang="ko-KR" altLang="en-US" sz="2700" dirty="0" smtClean="0">
              <a:latin typeface="Times New Roman" charset="0"/>
            </a:endParaRPr>
          </a:p>
          <a:p>
            <a:pPr marL="0" indent="0" algn="l" defTabSz="508000">
              <a:lnSpc>
                <a:spcPct val="104000"/>
              </a:lnSpc>
              <a:spcBef>
                <a:spcPts val="0"/>
              </a:spcBef>
              <a:spcAft>
                <a:spcPts val="0"/>
              </a:spcAft>
              <a:buFontTx/>
              <a:buNone/>
            </a:pPr>
            <a:r>
              <a:rPr lang="en-US" altLang="ko-KR" sz="2700" dirty="0" smtClean="0">
                <a:solidFill>
                  <a:srgbClr val="000000"/>
                </a:solidFill>
                <a:latin typeface="Times New Roman" charset="0"/>
              </a:rPr>
              <a:t>2. This method is very effective in the study of both the individual and social groups.</a:t>
            </a:r>
            <a:endParaRPr lang="ko-KR" altLang="en-US" sz="2700" dirty="0" smtClean="0">
              <a:latin typeface="Times New Roman" charset="0"/>
            </a:endParaRPr>
          </a:p>
          <a:p>
            <a:pPr marL="0" indent="0" algn="l" defTabSz="508000">
              <a:lnSpc>
                <a:spcPct val="104000"/>
              </a:lnSpc>
              <a:spcBef>
                <a:spcPts val="0"/>
              </a:spcBef>
              <a:spcAft>
                <a:spcPts val="0"/>
              </a:spcAft>
              <a:buFontTx/>
              <a:buNone/>
            </a:pPr>
            <a:r>
              <a:rPr lang="en-US" altLang="ko-KR" sz="2700" dirty="0" smtClean="0">
                <a:solidFill>
                  <a:srgbClr val="000000"/>
                </a:solidFill>
                <a:latin typeface="Times New Roman" charset="0"/>
              </a:rPr>
              <a:t>3. It is very useful in the treatment of problematic children, delinquents, neurotics, social and emotionally maladjusted.</a:t>
            </a:r>
            <a:endParaRPr lang="ko-KR" altLang="en-US" sz="2700" dirty="0" smtClean="0">
              <a:latin typeface="Times New Roman" charset="0"/>
            </a:endParaRPr>
          </a:p>
          <a:p>
            <a:pPr marL="0" indent="0" algn="l" defTabSz="508000">
              <a:lnSpc>
                <a:spcPct val="104000"/>
              </a:lnSpc>
              <a:spcBef>
                <a:spcPts val="0"/>
              </a:spcBef>
              <a:spcAft>
                <a:spcPts val="0"/>
              </a:spcAft>
              <a:buFontTx/>
              <a:buNone/>
            </a:pPr>
            <a:r>
              <a:rPr lang="en-US" altLang="ko-KR" sz="2700" dirty="0" smtClean="0">
                <a:solidFill>
                  <a:srgbClr val="000000"/>
                </a:solidFill>
                <a:latin typeface="Times New Roman" charset="0"/>
              </a:rPr>
              <a:t>4. It helps to organise events and cases both inside and outside the educational situations, identifies various problems and snggcsts appropriate remedial measures.</a:t>
            </a:r>
            <a:endParaRPr lang="ko-KR" altLang="en-US" sz="2700" dirty="0" smtClean="0">
              <a:latin typeface="Times New Roman"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Limitations of Clinical Method:</a:t>
            </a:r>
            <a:endParaRPr lang="ko-KR" altLang="en-US" sz="4400" dirty="0" smtClean="0">
              <a:latin typeface="Times New Roman" charset="0"/>
            </a:endParaRPr>
          </a:p>
        </p:txBody>
      </p:sp>
      <p:sp>
        <p:nvSpPr>
          <p:cNvPr id="9" name="Rect 3"/>
          <p:cNvSpPr>
            <a:spLocks noGrp="1" noChangeArrowheads="1"/>
          </p:cNvSpPr>
          <p:nvPr>
            <p:ph type="body" idx="4294967295"/>
          </p:nvPr>
        </p:nvSpPr>
        <p:spPr>
          <a:xfrm>
            <a:off x="571472" y="1785926"/>
            <a:ext cx="8243887" cy="4533900"/>
          </a:xfrm>
          <a:prstGeom prst="rect">
            <a:avLst/>
          </a:prstGeom>
          <a:noFill/>
          <a:ln w="0" cap="flat" cmpd="sng">
            <a:noFill/>
            <a:prstDash/>
          </a:ln>
        </p:spPr>
        <p:txBody>
          <a:bodyPr wrap="square" lIns="91440" tIns="45720" rIns="91440" bIns="45720" anchor="t"/>
          <a:lstStyle/>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l. It is largely subjective, impressionistic and intuitive in nature.</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2. It is costly and time consuming method.</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3. It requires trained and competent person which is not always available.</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4. It is very difficult to know the whole history of any child or institution and to observe and interpret it objectively.</a:t>
            </a:r>
            <a:endParaRPr lang="ko-KR" altLang="en-US" sz="3200" dirty="0" smtClean="0">
              <a:latin typeface="Times New Roman"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Experimental method</a:t>
            </a:r>
            <a:endParaRPr lang="ko-KR" altLang="en-US" sz="4400" dirty="0" smtClean="0">
              <a:latin typeface="Times New Roman" charset="0"/>
            </a:endParaRPr>
          </a:p>
        </p:txBody>
      </p:sp>
      <p:sp>
        <p:nvSpPr>
          <p:cNvPr id="11" name="Rect 3"/>
          <p:cNvSpPr>
            <a:spLocks noGrp="1" noChangeArrowheads="1"/>
          </p:cNvSpPr>
          <p:nvPr>
            <p:ph type="body" idx="4294967295"/>
          </p:nvPr>
        </p:nvSpPr>
        <p:spPr>
          <a:xfrm>
            <a:off x="571473" y="1643050"/>
            <a:ext cx="5072097" cy="4533900"/>
          </a:xfrm>
          <a:prstGeom prst="rect">
            <a:avLst/>
          </a:prstGeom>
          <a:noFill/>
          <a:ln w="0" cap="flat" cmpd="sng">
            <a:noFill/>
            <a:prstDash/>
          </a:ln>
        </p:spPr>
        <p:txBody>
          <a:bodyPr wrap="square" lIns="91440" tIns="45720" rIns="91440" bIns="45720" anchor="t">
            <a:normAutofit fontScale="92500" lnSpcReduction="20000"/>
          </a:bodyPr>
          <a:lstStyle/>
          <a:p>
            <a:pPr marL="0" indent="0" algn="just" defTabSz="508000">
              <a:lnSpc>
                <a:spcPct val="104000"/>
              </a:lnSpc>
              <a:spcBef>
                <a:spcPts val="0"/>
              </a:spcBef>
              <a:spcAft>
                <a:spcPts val="0"/>
              </a:spcAft>
              <a:buFontTx/>
              <a:buNone/>
            </a:pPr>
            <a:r>
              <a:rPr lang="en-US" altLang="ko-KR" sz="3200" dirty="0" smtClean="0">
                <a:solidFill>
                  <a:srgbClr val="000000"/>
                </a:solidFill>
                <a:latin typeface="Times New Roman" charset="0"/>
              </a:rPr>
              <a:t>It is a precise, planned, systematic and controlled observation process using scientific method of enquiry. The essence of experimentation consists in controlling the conditions under which  phenomenon occurs and then verifying the conditions systematically and noting down the results.</a:t>
            </a:r>
            <a:endParaRPr lang="ko-KR" altLang="en-US" sz="3200" dirty="0" smtClean="0">
              <a:latin typeface="Times New Roman" charset="0"/>
            </a:endParaRPr>
          </a:p>
        </p:txBody>
      </p:sp>
      <p:pic>
        <p:nvPicPr>
          <p:cNvPr id="1026" name="Picture 2" descr="C:\Users\LENOVO\Desktop\education\laes\exp_rat.jpeg"/>
          <p:cNvPicPr>
            <a:picLocks noChangeAspect="1" noChangeArrowheads="1"/>
          </p:cNvPicPr>
          <p:nvPr/>
        </p:nvPicPr>
        <p:blipFill>
          <a:blip r:embed="rId2"/>
          <a:srcRect/>
          <a:stretch>
            <a:fillRect/>
          </a:stretch>
        </p:blipFill>
        <p:spPr bwMode="auto">
          <a:xfrm>
            <a:off x="5715008" y="1714488"/>
            <a:ext cx="3428992" cy="400052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Steps of Emperimental Method</a:t>
            </a:r>
            <a:endParaRPr lang="ko-KR" altLang="en-US" sz="4400" dirty="0" smtClean="0">
              <a:latin typeface="Times New Roman" charset="0"/>
            </a:endParaRPr>
          </a:p>
        </p:txBody>
      </p:sp>
      <p:sp>
        <p:nvSpPr>
          <p:cNvPr id="13" name="Rect 3"/>
          <p:cNvSpPr>
            <a:spLocks noGrp="1" noChangeArrowheads="1"/>
          </p:cNvSpPr>
          <p:nvPr>
            <p:ph type="body" idx="4294967295"/>
          </p:nvPr>
        </p:nvSpPr>
        <p:spPr>
          <a:xfrm>
            <a:off x="900113" y="1603375"/>
            <a:ext cx="8243887" cy="4533900"/>
          </a:xfrm>
          <a:prstGeom prst="rect">
            <a:avLst/>
          </a:prstGeom>
          <a:noFill/>
          <a:ln w="0" cap="flat" cmpd="sng">
            <a:noFill/>
            <a:prstDash/>
          </a:ln>
        </p:spPr>
        <p:txBody>
          <a:bodyPr wrap="square" lIns="91440" tIns="45720" rIns="91440" bIns="45720" anchor="t"/>
          <a:lstStyle/>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l. Defining and selecting the problem</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2. Formulating the hypothesis</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3. Selection of dependent and independent variables</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4. Selection of Experimental design</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5. Conducting the experiment (in a controlled condition)</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6. Classifying and analysing data</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7. Confirming or rejecting the hypothesis</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8. Varification</a:t>
            </a:r>
            <a:endParaRPr lang="ko-KR" altLang="en-US" sz="2800" dirty="0" smtClean="0">
              <a:latin typeface="Times New Roman" charset="0"/>
            </a:endParaRPr>
          </a:p>
          <a:p>
            <a:pPr marL="0" indent="0" algn="l" defTabSz="508000">
              <a:lnSpc>
                <a:spcPct val="104000"/>
              </a:lnSpc>
              <a:spcBef>
                <a:spcPts val="0"/>
              </a:spcBef>
              <a:spcAft>
                <a:spcPts val="0"/>
              </a:spcAft>
              <a:buFontTx/>
              <a:buNone/>
            </a:pPr>
            <a:r>
              <a:rPr lang="en-US" altLang="ko-KR" sz="2800" dirty="0" smtClean="0">
                <a:solidFill>
                  <a:srgbClr val="000000"/>
                </a:solidFill>
                <a:latin typeface="Times New Roman" charset="0"/>
              </a:rPr>
              <a:t>9. Generalization and conclusion</a:t>
            </a:r>
            <a:endParaRPr lang="ko-KR" altLang="en-US" sz="2800" dirty="0" smtClean="0">
              <a:latin typeface="Times New Roman"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Selection of experimental design</a:t>
            </a:r>
            <a:endParaRPr lang="en-US" dirty="0"/>
          </a:p>
        </p:txBody>
      </p:sp>
      <p:pic>
        <p:nvPicPr>
          <p:cNvPr id="3074" name="Picture 2"/>
          <p:cNvPicPr>
            <a:picLocks noChangeAspect="1" noChangeArrowheads="1"/>
          </p:cNvPicPr>
          <p:nvPr/>
        </p:nvPicPr>
        <p:blipFill>
          <a:blip r:embed="rId2"/>
          <a:srcRect/>
          <a:stretch>
            <a:fillRect/>
          </a:stretch>
        </p:blipFill>
        <p:spPr bwMode="auto">
          <a:xfrm>
            <a:off x="1571604" y="1357298"/>
            <a:ext cx="6429420" cy="5000660"/>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 3"/>
          <p:cNvSpPr>
            <a:spLocks noGrp="1" noChangeArrowheads="1"/>
          </p:cNvSpPr>
          <p:nvPr>
            <p:ph type="title" idx="4294967295"/>
          </p:nvPr>
        </p:nvSpPr>
        <p:spPr>
          <a:xfrm>
            <a:off x="900113" y="274638"/>
            <a:ext cx="8243887" cy="1146175"/>
          </a:xfrm>
          <a:prstGeom prst="rect">
            <a:avLst/>
          </a:prstGeom>
          <a:noFill/>
          <a:ln w="0" cap="flat" cmpd="sng">
            <a:noFill/>
            <a:prstDash/>
          </a:ln>
        </p:spPr>
        <p:txBody>
          <a:bodyPr wrap="square" lIns="91440" tIns="45720" rIns="91440" bIns="45720" anchor="ctr">
            <a:normAutofit fontScale="90000"/>
          </a:bodyPr>
          <a:lstStyle/>
          <a:p>
            <a:pPr marL="0" indent="0" algn="ctr" defTabSz="508000">
              <a:lnSpc>
                <a:spcPct val="104000"/>
              </a:lnSpc>
              <a:spcBef>
                <a:spcPts val="0"/>
              </a:spcBef>
              <a:spcAft>
                <a:spcPts val="0"/>
              </a:spcAft>
              <a:buFontTx/>
              <a:buNone/>
            </a:pPr>
            <a:r>
              <a:rPr lang="en-US" altLang="ko-KR" sz="4400" dirty="0" smtClean="0">
                <a:solidFill>
                  <a:srgbClr val="000000"/>
                </a:solidFill>
                <a:latin typeface="Times New Roman" charset="0"/>
              </a:rPr>
              <a:t>Advantages of Experimental method</a:t>
            </a:r>
            <a:endParaRPr lang="ko-KR" altLang="en-US" sz="4400" dirty="0" smtClean="0">
              <a:latin typeface="Times New Roman" charset="0"/>
            </a:endParaRPr>
          </a:p>
        </p:txBody>
      </p:sp>
      <p:sp>
        <p:nvSpPr>
          <p:cNvPr id="15" name="Rect 3"/>
          <p:cNvSpPr>
            <a:spLocks noGrp="1" noChangeArrowheads="1"/>
          </p:cNvSpPr>
          <p:nvPr>
            <p:ph type="body" idx="4294967295"/>
          </p:nvPr>
        </p:nvSpPr>
        <p:spPr>
          <a:xfrm>
            <a:off x="500034" y="1571612"/>
            <a:ext cx="8243887" cy="4533900"/>
          </a:xfrm>
          <a:prstGeom prst="rect">
            <a:avLst/>
          </a:prstGeom>
          <a:noFill/>
          <a:ln w="0" cap="flat" cmpd="sng">
            <a:noFill/>
            <a:prstDash/>
          </a:ln>
        </p:spPr>
        <p:txBody>
          <a:bodyPr wrap="square" lIns="91440" tIns="45720" rIns="91440" bIns="45720" anchor="t">
            <a:normAutofit lnSpcReduction="10000"/>
          </a:bodyPr>
          <a:lstStyle/>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l. It is the most objective, systematic, accurate and reliable method of studying behavior.</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2. The data is varifiable, ensuring reliability, validity of the conclusion and generalisation.</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3. This method is free from subjectivity, biasness or prejudices of the experimenter.</a:t>
            </a:r>
            <a:endParaRPr lang="ko-KR" altLang="en-US" sz="3200" dirty="0" smtClean="0">
              <a:latin typeface="Times New Roman" charset="0"/>
            </a:endParaRPr>
          </a:p>
          <a:p>
            <a:pPr marL="0" indent="0" algn="l" defTabSz="508000">
              <a:lnSpc>
                <a:spcPct val="104000"/>
              </a:lnSpc>
              <a:spcBef>
                <a:spcPts val="0"/>
              </a:spcBef>
              <a:spcAft>
                <a:spcPts val="0"/>
              </a:spcAft>
              <a:buFontTx/>
              <a:buNone/>
            </a:pPr>
            <a:r>
              <a:rPr lang="en-US" altLang="ko-KR" sz="3200" dirty="0" smtClean="0">
                <a:solidFill>
                  <a:srgbClr val="000000"/>
                </a:solidFill>
                <a:latin typeface="Times New Roman" charset="0"/>
              </a:rPr>
              <a:t>4. This method eliminates the irrelevant factors or extraneous factors from experimental situation and control the dependent variable.</a:t>
            </a:r>
            <a:endParaRPr lang="ko-KR" altLang="en-US" sz="3200" dirty="0" smtClean="0">
              <a:latin typeface="Times New Roman"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50</TotalTime>
  <Words>689</Words>
  <Application>Polaris Office</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Trek</vt:lpstr>
      <vt:lpstr>Clinical on Case study method</vt:lpstr>
      <vt:lpstr>Steps of clinical or case study method</vt:lpstr>
      <vt:lpstr>Slide 3</vt:lpstr>
      <vt:lpstr>Merits of clinical method</vt:lpstr>
      <vt:lpstr>Limitations of Clinical Method:</vt:lpstr>
      <vt:lpstr>Experimental method</vt:lpstr>
      <vt:lpstr>Steps of Emperimental Method</vt:lpstr>
      <vt:lpstr>Selection of experimental design</vt:lpstr>
      <vt:lpstr>Advantages of Experimental method</vt:lpstr>
      <vt:lpstr>Limitation's of Experimental method</vt:lpstr>
    </vt:vector>
  </TitlesOfParts>
  <Company>INFRAWARE,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Case study method</dc:title>
  <dc:creator>User</dc:creator>
  <cp:lastModifiedBy>LENOVO</cp:lastModifiedBy>
  <cp:revision>7</cp:revision>
  <dcterms:modified xsi:type="dcterms:W3CDTF">2014-08-27T15:49:07Z</dcterms:modified>
</cp:coreProperties>
</file>